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notesMasterIdLst>
    <p:notesMasterId r:id="rId13"/>
  </p:notesMasterIdLst>
  <p:handoutMasterIdLst>
    <p:handoutMasterId r:id="rId14"/>
  </p:handoutMasterIdLst>
  <p:sldIdLst>
    <p:sldId id="274" r:id="rId2"/>
    <p:sldId id="275" r:id="rId3"/>
    <p:sldId id="259" r:id="rId4"/>
    <p:sldId id="269" r:id="rId5"/>
    <p:sldId id="276" r:id="rId6"/>
    <p:sldId id="280" r:id="rId7"/>
    <p:sldId id="272" r:id="rId8"/>
    <p:sldId id="278" r:id="rId9"/>
    <p:sldId id="271" r:id="rId10"/>
    <p:sldId id="268" r:id="rId11"/>
    <p:sldId id="28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EB715C4-E46D-4725-A686-767195AD49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 dirty="0"/>
              <a:t>LEI Nº 13.709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6A1AF30-23BB-46AE-BC6F-ED9BC03365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00F4E-C615-42E7-B743-5B59C6BF6B33}" type="datetimeFigureOut">
              <a:rPr lang="pt-BR" smtClean="0"/>
              <a:t>31/03/2022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3D4B0F-9637-4A7F-B9DF-E0C212FB26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F41F7C2-C17B-4769-A2D3-9ACD9A23FC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5A4DB-922D-46CD-B73E-D4650C84CD2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196805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pt-BR" dirty="0"/>
              <a:t>LEI Nº 13.709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FD212-FA70-48A8-82D6-AD969496E000}" type="datetimeFigureOut">
              <a:rPr lang="pt-BR" smtClean="0"/>
              <a:t>31/03/2022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7DD0B2-ED2D-44DF-A54A-C78842D0984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664682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FC1F8-1A13-46B3-9A3B-132C1B1A7BBB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9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11C9B-1ED7-44AF-817D-D154B362FCB1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78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A734B-941D-4C55-B634-D227BD1744A7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1053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6A3A3-06F4-4DA9-88F3-D9089255240E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06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22345-F730-46E0-A6F3-1C5E0943DE9A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5002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5ADDD-5B37-4EA0-9137-5BC010EB801B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566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A0515-7642-47B5-B689-D0DE3AC531CB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513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A8F37-5D8C-4DC7-B823-7966A6378E6F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36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6A134-3B9B-4CA6-B82D-6BCC650E3DEE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64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03C22-136F-4BAA-B1EC-23F04CF06901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06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69E2C-6EC7-47A6-BF2B-DB9FB4B82B94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73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C312D-4585-49DF-BC8E-92135779474E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0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DA62-2DD6-4393-AE23-08AA4A367AB0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1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8371A-6691-47BF-AEB3-A6EB51781A52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91C65-A4E7-469A-AFE9-BB2C47CFE8D4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041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DB51D-622A-4988-AC60-78986D241C22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8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BB9D4-D286-454A-AD61-E9A41AC79E5C}" type="datetime1">
              <a:rPr lang="pt-BR" smtClean="0"/>
              <a:t>31/03/2022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Charles Oliveira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66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2BC87-48D8-45A3-8591-BA5DC3BA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Lei geral de proteção de dados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8196E2F-339B-4EBD-9507-00D01315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15BB47-05E3-4D9D-B93C-063C6E54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4E932A3-4039-4818-9E21-C798237B9C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873" y="1909642"/>
            <a:ext cx="6336080" cy="422616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112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7C1164-2123-4D34-89FC-6CF46F083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7DB0A9-C9B2-4345-8E16-0F6A2825B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ACC6C2-A56E-414E-A54F-AC3A3B721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5DF344-3326-4AC2-9F32-4DC07C1F4C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353" y="1905000"/>
            <a:ext cx="7531120" cy="423545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F8CD2371-8256-432C-BDA0-97221A5C92EC}"/>
              </a:ext>
            </a:extLst>
          </p:cNvPr>
          <p:cNvSpPr txBox="1">
            <a:spLocks/>
          </p:cNvSpPr>
          <p:nvPr/>
        </p:nvSpPr>
        <p:spPr>
          <a:xfrm>
            <a:off x="3281353" y="5427676"/>
            <a:ext cx="7531120" cy="708131"/>
          </a:xfrm>
          <a:prstGeom prst="rect">
            <a:avLst/>
          </a:prstGeom>
          <a:solidFill>
            <a:srgbClr val="CFE2E7">
              <a:alpha val="60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Compromete ou dificulta as atividades relacionadas á segurança da informação?</a:t>
            </a:r>
          </a:p>
        </p:txBody>
      </p:sp>
    </p:spTree>
    <p:extLst>
      <p:ext uri="{BB962C8B-B14F-4D97-AF65-F5344CB8AC3E}">
        <p14:creationId xmlns:p14="http://schemas.microsoft.com/office/powerpoint/2010/main" val="395112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C59ED1-A06E-4168-B88E-B463E3194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76665A5-0AD2-452D-920E-1C26A7992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AA274A-7039-47B2-A50E-9D69F5FD8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4098" name="Picture 2" descr="Impactos da LGPD para TI: por que é tão difícil se adequar à lei de  proteção de dados? - Zummit Tecnologia">
            <a:extLst>
              <a:ext uri="{FF2B5EF4-FFF2-40B4-BE49-F238E27FC236}">
                <a16:creationId xmlns:a16="http://schemas.microsoft.com/office/drawing/2014/main" id="{7434EC5C-6333-403C-8F1E-3CA3D94C036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464" y="2133600"/>
            <a:ext cx="6714898" cy="3778250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08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8A34D-EA2D-4ECE-8244-B1D803AE9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1. Introdução sucinta sobre a LGPD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A7C0FB-1960-4C19-A19E-2064945C8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que é;</a:t>
            </a:r>
          </a:p>
          <a:p>
            <a:r>
              <a:rPr lang="pt-BR" dirty="0"/>
              <a:t>Qual seu objetivo;</a:t>
            </a:r>
          </a:p>
          <a:p>
            <a:r>
              <a:rPr lang="pt-BR" dirty="0"/>
              <a:t>Quais são os direitos que ela visa proteger;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6411DF-7820-400A-BCF8-AE07ECDDC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AD18F46-A89E-4D90-B978-89FE8BC8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9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F2450BA-2FBB-47D6-8E23-479EC4C91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52" b="11952"/>
          <a:stretch/>
        </p:blipFill>
        <p:spPr bwMode="auto">
          <a:xfrm>
            <a:off x="2592925" y="1905000"/>
            <a:ext cx="8907974" cy="4236642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Mas o que é a LGPD?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07974" cy="3777622"/>
          </a:xfrm>
          <a:solidFill>
            <a:srgbClr val="CFE2E7">
              <a:alpha val="60000"/>
            </a:srgbClr>
          </a:solidFill>
        </p:spPr>
        <p:txBody>
          <a:bodyPr/>
          <a:lstStyle/>
          <a:p>
            <a:r>
              <a:rPr lang="pt-BR" b="1" dirty="0"/>
              <a:t>Lei 13.709, </a:t>
            </a:r>
            <a:r>
              <a:rPr lang="pt-BR" dirty="0"/>
              <a:t>de 14 de agosto de 2018</a:t>
            </a:r>
          </a:p>
          <a:p>
            <a:r>
              <a:rPr lang="pt-BR" b="1" dirty="0"/>
              <a:t>Inspirada</a:t>
            </a:r>
            <a:r>
              <a:rPr lang="pt-BR" dirty="0"/>
              <a:t> nas diretrizes da </a:t>
            </a:r>
            <a:r>
              <a:rPr lang="en-GB" dirty="0"/>
              <a:t>General Data Protection Regulation</a:t>
            </a:r>
            <a:r>
              <a:rPr lang="pt-BR" dirty="0"/>
              <a:t> (GDPR)</a:t>
            </a:r>
          </a:p>
          <a:p>
            <a:r>
              <a:rPr lang="pt-BR" b="1" dirty="0"/>
              <a:t>Estabelecida</a:t>
            </a:r>
            <a:r>
              <a:rPr lang="pt-BR" dirty="0"/>
              <a:t> pela União Europeia no mesmo ano</a:t>
            </a:r>
          </a:p>
          <a:p>
            <a:r>
              <a:rPr lang="pt-BR" dirty="0"/>
              <a:t>A GDPR é considerada </a:t>
            </a:r>
            <a:r>
              <a:rPr lang="pt-BR" b="1" dirty="0"/>
              <a:t>padrão-ouro</a:t>
            </a:r>
            <a:r>
              <a:rPr lang="pt-BR" dirty="0"/>
              <a:t> sobre o tema</a:t>
            </a:r>
          </a:p>
          <a:p>
            <a:r>
              <a:rPr lang="pt-BR" dirty="0"/>
              <a:t>A LGPD passou a valer em </a:t>
            </a:r>
            <a:r>
              <a:rPr lang="pt-BR" b="1" dirty="0"/>
              <a:t>setembro de 2020</a:t>
            </a:r>
          </a:p>
          <a:p>
            <a:r>
              <a:rPr lang="pt-BR" b="1" dirty="0"/>
              <a:t>Multa</a:t>
            </a:r>
            <a:r>
              <a:rPr lang="pt-BR" dirty="0"/>
              <a:t> pode chegar a 50 milhões de reais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13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B0F9E-F1DA-4935-BCDB-4EC73EE84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941799-9A45-42CA-8B07-289FEF469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Esta Lei dispõe sobre o tratamento de </a:t>
            </a:r>
            <a:r>
              <a:rPr lang="pt-BR" b="1" dirty="0"/>
              <a:t>dados pessoais</a:t>
            </a:r>
            <a:r>
              <a:rPr lang="pt-BR" dirty="0"/>
              <a:t>, com o objetivo de </a:t>
            </a:r>
            <a:r>
              <a:rPr lang="pt-BR" b="1" dirty="0"/>
              <a:t>proteger os direitos </a:t>
            </a:r>
            <a:r>
              <a:rPr lang="pt-BR" dirty="0"/>
              <a:t>fundamentais: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liberdade</a:t>
            </a:r>
          </a:p>
          <a:p>
            <a:endParaRPr lang="pt-BR" dirty="0"/>
          </a:p>
          <a:p>
            <a:r>
              <a:rPr lang="pt-BR" dirty="0"/>
              <a:t>de </a:t>
            </a:r>
            <a:r>
              <a:rPr lang="pt-BR" b="1" dirty="0"/>
              <a:t>Privacidade</a:t>
            </a:r>
          </a:p>
          <a:p>
            <a:endParaRPr lang="pt-BR" dirty="0"/>
          </a:p>
          <a:p>
            <a:r>
              <a:rPr lang="pt-BR" dirty="0"/>
              <a:t>e o livre</a:t>
            </a:r>
            <a:r>
              <a:rPr lang="pt-BR" b="1" dirty="0"/>
              <a:t> desenvolvimento da personalidade </a:t>
            </a:r>
            <a:r>
              <a:rPr lang="pt-BR" dirty="0"/>
              <a:t>da pessoa natural.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A3643A34-0085-4F09-9ABE-8D95E506D71B}"/>
              </a:ext>
            </a:extLst>
          </p:cNvPr>
          <p:cNvSpPr txBox="1">
            <a:spLocks/>
          </p:cNvSpPr>
          <p:nvPr/>
        </p:nvSpPr>
        <p:spPr>
          <a:xfrm>
            <a:off x="2589212" y="6139821"/>
            <a:ext cx="8911687" cy="4118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pt-BR" sz="1400" dirty="0">
                <a:latin typeface="+mn-lt"/>
              </a:rPr>
              <a:t>LEI Nº 13.709 - Art. 1º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2AA02F90-7FFE-4FDD-BF61-9874D0FE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11" name="Espaço Reservado para Número de Slide 10">
            <a:extLst>
              <a:ext uri="{FF2B5EF4-FFF2-40B4-BE49-F238E27FC236}">
                <a16:creationId xmlns:a16="http://schemas.microsoft.com/office/drawing/2014/main" id="{184DC6D3-F045-4394-B8A0-0B2206236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418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A7CA8-7BA3-4727-A2DD-AE9BF9B0B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Direito dos Titulares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DE0BEC5-F013-40D1-AA22-ABFBEF15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F3D95D-92BD-46EE-8B2C-DE5FF9602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pic>
        <p:nvPicPr>
          <p:cNvPr id="3074" name="Picture 2" descr="LGPD: Entenda TUDO sobre a Lei Geral de Proteção de Dados">
            <a:extLst>
              <a:ext uri="{FF2B5EF4-FFF2-40B4-BE49-F238E27FC236}">
                <a16:creationId xmlns:a16="http://schemas.microsoft.com/office/drawing/2014/main" id="{234A7352-F025-4537-B8E5-976CEFA8A3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20" b="11926"/>
          <a:stretch/>
        </p:blipFill>
        <p:spPr bwMode="auto">
          <a:xfrm>
            <a:off x="3186728" y="2253183"/>
            <a:ext cx="7720370" cy="3882626"/>
          </a:xfrm>
          <a:prstGeom prst="rect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67ED50BB-094B-4FA7-A30A-5B2165A3EBBE}"/>
              </a:ext>
            </a:extLst>
          </p:cNvPr>
          <p:cNvSpPr txBox="1"/>
          <p:nvPr/>
        </p:nvSpPr>
        <p:spPr>
          <a:xfrm>
            <a:off x="2589212" y="1606852"/>
            <a:ext cx="8317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dirty="0"/>
              <a:t>O </a:t>
            </a:r>
            <a:r>
              <a:rPr lang="pt-BR" b="1" dirty="0"/>
              <a:t>titular</a:t>
            </a:r>
            <a:r>
              <a:rPr lang="pt-BR" dirty="0"/>
              <a:t> dos dados pessoais tem direito a obter do </a:t>
            </a:r>
            <a:r>
              <a:rPr lang="pt-BR" b="1" dirty="0"/>
              <a:t>controlador</a:t>
            </a:r>
            <a:r>
              <a:rPr lang="pt-BR" dirty="0"/>
              <a:t> a qualquer momento e mediante requisição:</a:t>
            </a:r>
          </a:p>
        </p:txBody>
      </p:sp>
    </p:spTree>
    <p:extLst>
      <p:ext uri="{BB962C8B-B14F-4D97-AF65-F5344CB8AC3E}">
        <p14:creationId xmlns:p14="http://schemas.microsoft.com/office/powerpoint/2010/main" val="3639552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1EC40-603F-4002-A27C-E575A0133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Agentes de tratamento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B3D3CA-E7F7-4465-9630-9E9E9EDC0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/>
              <a:t>Controlador</a:t>
            </a:r>
            <a:r>
              <a:rPr lang="pt-BR" dirty="0"/>
              <a:t>: pessoa natural ou jurídica, de direito público ou privado, a quem competem as decisões referentes ao tratamento de dados pessoais;</a:t>
            </a:r>
          </a:p>
          <a:p>
            <a:r>
              <a:rPr lang="pt-BR" b="1" dirty="0"/>
              <a:t>Operador</a:t>
            </a:r>
            <a:r>
              <a:rPr lang="pt-BR" dirty="0"/>
              <a:t>: pessoa natural ou jurídica, de direito público ou privado, que realiza o tratamento de dados pessoais em nome do controlador;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D5CF0C3-7FCF-4526-8238-8744C102E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3B2C7D4-AD84-4E27-A6CA-44000F607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32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DCC2A-9828-440B-BF1D-B5D232A76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2. Como a nova legislação impacta a área de TI,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FA1A58-859B-453E-BA96-5E79FD512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E056FC9-5597-4D62-A73C-1C3D4BEB6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A250899-1B5B-411C-BE9D-84E14392FAF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07" y="1909642"/>
            <a:ext cx="7514612" cy="4226166"/>
          </a:xfrm>
          <a:prstGeom prst="rect">
            <a:avLst/>
          </a:prstGeom>
          <a:noFill/>
          <a:ln w="28575">
            <a:solidFill>
              <a:schemeClr val="accent3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id="{F356E972-AA18-481E-BCFF-B77F46173E44}"/>
              </a:ext>
            </a:extLst>
          </p:cNvPr>
          <p:cNvSpPr txBox="1">
            <a:spLocks/>
          </p:cNvSpPr>
          <p:nvPr/>
        </p:nvSpPr>
        <p:spPr>
          <a:xfrm>
            <a:off x="3289607" y="1905001"/>
            <a:ext cx="7514612" cy="871756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sz="2800" dirty="0">
                <a:solidFill>
                  <a:schemeClr val="accent2">
                    <a:lumMod val="75000"/>
                  </a:schemeClr>
                </a:solidFill>
              </a:rPr>
              <a:t>principalmente a área de Segurança da Informação.</a:t>
            </a:r>
          </a:p>
        </p:txBody>
      </p:sp>
    </p:spTree>
    <p:extLst>
      <p:ext uri="{BB962C8B-B14F-4D97-AF65-F5344CB8AC3E}">
        <p14:creationId xmlns:p14="http://schemas.microsoft.com/office/powerpoint/2010/main" val="1210480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CED4AA-CB8D-4AE9-800A-5D1C9541C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Direito para os Titulares</a:t>
            </a:r>
            <a:br>
              <a:rPr lang="pt-BR" dirty="0"/>
            </a:br>
            <a:r>
              <a:rPr lang="pt-BR" b="1" dirty="0"/>
              <a:t>Desafio</a:t>
            </a:r>
            <a:r>
              <a:rPr lang="pt-BR" dirty="0"/>
              <a:t> para os agentes de tratamento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7E1451-CFE6-4AEE-BD49-D83BA7BFE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Conhecimento da lei;</a:t>
            </a:r>
          </a:p>
          <a:p>
            <a:r>
              <a:rPr lang="pt-BR" dirty="0"/>
              <a:t> Dificuldade (cultural) de implementação;</a:t>
            </a:r>
          </a:p>
          <a:p>
            <a:r>
              <a:rPr lang="pt-BR" dirty="0"/>
              <a:t>Governança e tratamento dos dados;</a:t>
            </a:r>
          </a:p>
          <a:p>
            <a:r>
              <a:rPr lang="pt-BR" dirty="0"/>
              <a:t>Capacitação; </a:t>
            </a:r>
          </a:p>
          <a:p>
            <a:r>
              <a:rPr lang="pt-BR" dirty="0"/>
              <a:t>Proteção de vazamentos intencionais ou acidentais;</a:t>
            </a:r>
          </a:p>
          <a:p>
            <a:r>
              <a:rPr lang="pt-BR" dirty="0"/>
              <a:t>Medidas para reverter ou mitigar;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EE1B075-780C-4758-AF6E-E6761A2C9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95D7000-C7DB-4A73-9FD6-67198285A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021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28A5-4255-4232-A627-43CD0DC52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Mudanças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1FF096-9B6A-481F-B2DA-2227CFA63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Charles Oliveira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288C50E-08B0-485C-B490-E819B3FC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C4E4543-C60A-4DCF-B175-885577EDEB0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3364" y="2012985"/>
            <a:ext cx="7147098" cy="4019480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ço Reservado para Texto 2">
            <a:extLst>
              <a:ext uri="{FF2B5EF4-FFF2-40B4-BE49-F238E27FC236}">
                <a16:creationId xmlns:a16="http://schemas.microsoft.com/office/drawing/2014/main" id="{B9541E58-F83B-4D09-BDAD-4CFDBBE8B4B9}"/>
              </a:ext>
            </a:extLst>
          </p:cNvPr>
          <p:cNvSpPr txBox="1">
            <a:spLocks/>
          </p:cNvSpPr>
          <p:nvPr/>
        </p:nvSpPr>
        <p:spPr>
          <a:xfrm>
            <a:off x="3473364" y="5209564"/>
            <a:ext cx="7147098" cy="822902"/>
          </a:xfrm>
          <a:prstGeom prst="rect">
            <a:avLst/>
          </a:prstGeom>
          <a:solidFill>
            <a:srgbClr val="CFE2E7">
              <a:alpha val="60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Mais segurança para empresas e usuários?</a:t>
            </a:r>
          </a:p>
        </p:txBody>
      </p:sp>
    </p:spTree>
    <p:extLst>
      <p:ext uri="{BB962C8B-B14F-4D97-AF65-F5344CB8AC3E}">
        <p14:creationId xmlns:p14="http://schemas.microsoft.com/office/powerpoint/2010/main" val="3276794084"/>
      </p:ext>
    </p:extLst>
  </p:cSld>
  <p:clrMapOvr>
    <a:masterClrMapping/>
  </p:clrMapOvr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1200</TotalTime>
  <Words>329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Cacho</vt:lpstr>
      <vt:lpstr>Lei geral de proteção de dados</vt:lpstr>
      <vt:lpstr>1. Introdução sucinta sobre a LGPD</vt:lpstr>
      <vt:lpstr>Mas o que é a LGPD? </vt:lpstr>
      <vt:lpstr>Objetivo</vt:lpstr>
      <vt:lpstr>Direito dos Titulares</vt:lpstr>
      <vt:lpstr>Agentes de tratamento</vt:lpstr>
      <vt:lpstr>2. Como a nova legislação impacta a área de TI,</vt:lpstr>
      <vt:lpstr>Direito para os Titulares Desafio para os agentes de tratamento</vt:lpstr>
      <vt:lpstr>Mudanças</vt:lpstr>
      <vt:lpstr>Mudanças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LGPD</dc:title>
  <dc:creator>Charles Oliveira</dc:creator>
  <cp:lastModifiedBy>Charles Oliveira</cp:lastModifiedBy>
  <cp:revision>6</cp:revision>
  <dcterms:created xsi:type="dcterms:W3CDTF">2022-03-29T14:02:23Z</dcterms:created>
  <dcterms:modified xsi:type="dcterms:W3CDTF">2022-03-31T11:51:51Z</dcterms:modified>
</cp:coreProperties>
</file>

<file path=docProps/thumbnail.jpeg>
</file>